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4490" y="2898139"/>
            <a:ext cx="6831965" cy="5346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maekaihl.meb.k12.tr/" TargetMode="Externa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5474969"/>
            <a:ext cx="4377055" cy="2632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DF3077"/>
                </a:solidFill>
                <a:latin typeface="Arial Black"/>
                <a:cs typeface="Arial Black"/>
              </a:rPr>
              <a:t>2018 YILI</a:t>
            </a:r>
            <a:r>
              <a:rPr dirty="0" sz="2400" b="1">
                <a:solidFill>
                  <a:srgbClr val="DF3077"/>
                </a:solidFill>
                <a:latin typeface="Arial Black"/>
                <a:cs typeface="Arial Black"/>
              </a:rPr>
              <a:t> </a:t>
            </a:r>
            <a:r>
              <a:rPr dirty="0" sz="2400" spc="-10" b="1">
                <a:solidFill>
                  <a:srgbClr val="DF3077"/>
                </a:solidFill>
                <a:latin typeface="Arial Black"/>
                <a:cs typeface="Arial Black"/>
              </a:rPr>
              <a:t>REYHANLI</a:t>
            </a:r>
            <a:endParaRPr sz="24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>
                <a:solidFill>
                  <a:srgbClr val="DF3077"/>
                </a:solidFill>
                <a:latin typeface="Arial Black"/>
                <a:cs typeface="Arial Black"/>
              </a:rPr>
              <a:t>MEHMET AKİF </a:t>
            </a:r>
            <a:r>
              <a:rPr dirty="0" sz="2400" spc="-35" b="1">
                <a:solidFill>
                  <a:srgbClr val="DF3077"/>
                </a:solidFill>
                <a:latin typeface="Arial Black"/>
                <a:cs typeface="Arial Black"/>
              </a:rPr>
              <a:t>ERSOY</a:t>
            </a:r>
            <a:r>
              <a:rPr dirty="0" sz="2400" spc="-95" b="1">
                <a:solidFill>
                  <a:srgbClr val="DF3077"/>
                </a:solidFill>
                <a:latin typeface="Arial Black"/>
                <a:cs typeface="Arial Black"/>
              </a:rPr>
              <a:t> </a:t>
            </a:r>
            <a:r>
              <a:rPr dirty="0" sz="2400" b="1">
                <a:solidFill>
                  <a:srgbClr val="DF3077"/>
                </a:solidFill>
                <a:latin typeface="Arial Black"/>
                <a:cs typeface="Arial Black"/>
              </a:rPr>
              <a:t>KIZ  </a:t>
            </a:r>
            <a:r>
              <a:rPr dirty="0" sz="2400" spc="-20" b="1">
                <a:solidFill>
                  <a:srgbClr val="DF3077"/>
                </a:solidFill>
                <a:latin typeface="Arial Black"/>
                <a:cs typeface="Arial Black"/>
              </a:rPr>
              <a:t>ANADOLU </a:t>
            </a:r>
            <a:r>
              <a:rPr dirty="0" sz="2400" b="1">
                <a:solidFill>
                  <a:srgbClr val="DF3077"/>
                </a:solidFill>
                <a:latin typeface="Arial Black"/>
                <a:cs typeface="Arial Black"/>
              </a:rPr>
              <a:t>İMAM</a:t>
            </a:r>
            <a:r>
              <a:rPr dirty="0" sz="2400" spc="-10" b="1">
                <a:solidFill>
                  <a:srgbClr val="DF3077"/>
                </a:solidFill>
                <a:latin typeface="Arial Black"/>
                <a:cs typeface="Arial Black"/>
              </a:rPr>
              <a:t> </a:t>
            </a:r>
            <a:r>
              <a:rPr dirty="0" sz="2400" spc="-35" b="1">
                <a:solidFill>
                  <a:srgbClr val="DF3077"/>
                </a:solidFill>
                <a:latin typeface="Arial Black"/>
                <a:cs typeface="Arial Black"/>
              </a:rPr>
              <a:t>HATİP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ts val="2840"/>
              </a:lnSpc>
            </a:pPr>
            <a:r>
              <a:rPr dirty="0" sz="2400" spc="-5" b="1">
                <a:solidFill>
                  <a:srgbClr val="DF3077"/>
                </a:solidFill>
                <a:latin typeface="Arial Black"/>
                <a:cs typeface="Arial Black"/>
              </a:rPr>
              <a:t>LİSESİ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ts val="4260"/>
              </a:lnSpc>
            </a:pPr>
            <a:r>
              <a:rPr dirty="0" sz="3600" spc="-40" b="1">
                <a:solidFill>
                  <a:srgbClr val="333333"/>
                </a:solidFill>
                <a:latin typeface="Arial Black"/>
                <a:cs typeface="Arial Black"/>
              </a:rPr>
              <a:t>VİZYON</a:t>
            </a:r>
            <a:r>
              <a:rPr dirty="0" sz="3600" spc="-65" b="1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dirty="0" sz="3600" spc="-15" b="1">
                <a:solidFill>
                  <a:srgbClr val="333333"/>
                </a:solidFill>
                <a:latin typeface="Arial Black"/>
                <a:cs typeface="Arial Black"/>
              </a:rPr>
              <a:t>BELGESİ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ts val="4780"/>
              </a:lnSpc>
            </a:pPr>
            <a:r>
              <a:rPr dirty="0" sz="3600" spc="-5" b="1">
                <a:solidFill>
                  <a:srgbClr val="333333"/>
                </a:solidFill>
                <a:latin typeface="Arial Black"/>
                <a:cs typeface="Arial Black"/>
              </a:rPr>
              <a:t>İZLEME</a:t>
            </a:r>
            <a:r>
              <a:rPr dirty="0" sz="3600" spc="-75" b="1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dirty="0" sz="3600" spc="-20" b="1">
                <a:solidFill>
                  <a:srgbClr val="333333"/>
                </a:solidFill>
                <a:latin typeface="Arial Black"/>
                <a:cs typeface="Arial Black"/>
              </a:rPr>
              <a:t>RAPO</a:t>
            </a:r>
            <a:r>
              <a:rPr dirty="0" sz="4000" spc="-20" b="1">
                <a:solidFill>
                  <a:srgbClr val="333333"/>
                </a:solidFill>
                <a:latin typeface="Arial Black"/>
                <a:cs typeface="Arial Black"/>
              </a:rPr>
              <a:t>RU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15610" y="629919"/>
            <a:ext cx="2192655" cy="7113905"/>
          </a:xfrm>
          <a:custGeom>
            <a:avLst/>
            <a:gdLst/>
            <a:ahLst/>
            <a:cxnLst/>
            <a:rect l="l" t="t" r="r" b="b"/>
            <a:pathLst>
              <a:path w="2192654" h="7113905">
                <a:moveTo>
                  <a:pt x="0" y="7113905"/>
                </a:moveTo>
                <a:lnTo>
                  <a:pt x="2192655" y="7113905"/>
                </a:lnTo>
                <a:lnTo>
                  <a:pt x="2192655" y="0"/>
                </a:lnTo>
                <a:lnTo>
                  <a:pt x="0" y="0"/>
                </a:lnTo>
                <a:lnTo>
                  <a:pt x="0" y="7113905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98490" y="2802318"/>
            <a:ext cx="1826895" cy="554355"/>
          </a:xfrm>
          <a:custGeom>
            <a:avLst/>
            <a:gdLst/>
            <a:ahLst/>
            <a:cxnLst/>
            <a:rect l="l" t="t" r="r" b="b"/>
            <a:pathLst>
              <a:path w="1826895" h="554354">
                <a:moveTo>
                  <a:pt x="0" y="554037"/>
                </a:moveTo>
                <a:lnTo>
                  <a:pt x="1826894" y="554037"/>
                </a:lnTo>
                <a:lnTo>
                  <a:pt x="1826894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66765" y="306768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 h="0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98490" y="3356355"/>
            <a:ext cx="1826895" cy="276860"/>
          </a:xfrm>
          <a:custGeom>
            <a:avLst/>
            <a:gdLst/>
            <a:ahLst/>
            <a:cxnLst/>
            <a:rect l="l" t="t" r="r" b="b"/>
            <a:pathLst>
              <a:path w="1826895" h="276860">
                <a:moveTo>
                  <a:pt x="0" y="276859"/>
                </a:moveTo>
                <a:lnTo>
                  <a:pt x="1826894" y="276859"/>
                </a:lnTo>
                <a:lnTo>
                  <a:pt x="1826894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98490" y="3633088"/>
            <a:ext cx="1826895" cy="274320"/>
          </a:xfrm>
          <a:custGeom>
            <a:avLst/>
            <a:gdLst/>
            <a:ahLst/>
            <a:cxnLst/>
            <a:rect l="l" t="t" r="r" b="b"/>
            <a:pathLst>
              <a:path w="1826895" h="274320">
                <a:moveTo>
                  <a:pt x="0" y="274320"/>
                </a:moveTo>
                <a:lnTo>
                  <a:pt x="1826894" y="274320"/>
                </a:lnTo>
                <a:lnTo>
                  <a:pt x="182689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98490" y="3907408"/>
            <a:ext cx="1826895" cy="556260"/>
          </a:xfrm>
          <a:custGeom>
            <a:avLst/>
            <a:gdLst/>
            <a:ahLst/>
            <a:cxnLst/>
            <a:rect l="l" t="t" r="r" b="b"/>
            <a:pathLst>
              <a:path w="1826895" h="556260">
                <a:moveTo>
                  <a:pt x="0" y="556260"/>
                </a:moveTo>
                <a:lnTo>
                  <a:pt x="1826894" y="556260"/>
                </a:lnTo>
                <a:lnTo>
                  <a:pt x="1826894" y="0"/>
                </a:lnTo>
                <a:lnTo>
                  <a:pt x="0" y="0"/>
                </a:lnTo>
                <a:lnTo>
                  <a:pt x="0" y="556260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66765" y="417283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 h="0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98490" y="4463732"/>
            <a:ext cx="1826895" cy="274955"/>
          </a:xfrm>
          <a:custGeom>
            <a:avLst/>
            <a:gdLst/>
            <a:ahLst/>
            <a:cxnLst/>
            <a:rect l="l" t="t" r="r" b="b"/>
            <a:pathLst>
              <a:path w="1826895" h="274954">
                <a:moveTo>
                  <a:pt x="0" y="274637"/>
                </a:moveTo>
                <a:lnTo>
                  <a:pt x="1826894" y="274637"/>
                </a:lnTo>
                <a:lnTo>
                  <a:pt x="1826894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98490" y="4738369"/>
            <a:ext cx="1826895" cy="553720"/>
          </a:xfrm>
          <a:custGeom>
            <a:avLst/>
            <a:gdLst/>
            <a:ahLst/>
            <a:cxnLst/>
            <a:rect l="l" t="t" r="r" b="b"/>
            <a:pathLst>
              <a:path w="1826895" h="553720">
                <a:moveTo>
                  <a:pt x="0" y="553720"/>
                </a:moveTo>
                <a:lnTo>
                  <a:pt x="1826894" y="553720"/>
                </a:lnTo>
                <a:lnTo>
                  <a:pt x="1826894" y="0"/>
                </a:lnTo>
                <a:lnTo>
                  <a:pt x="0" y="0"/>
                </a:lnTo>
                <a:lnTo>
                  <a:pt x="0" y="553720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66765" y="5003800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 h="0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98490" y="5292089"/>
            <a:ext cx="1826895" cy="276860"/>
          </a:xfrm>
          <a:custGeom>
            <a:avLst/>
            <a:gdLst/>
            <a:ahLst/>
            <a:cxnLst/>
            <a:rect l="l" t="t" r="r" b="b"/>
            <a:pathLst>
              <a:path w="1826895" h="276860">
                <a:moveTo>
                  <a:pt x="0" y="276860"/>
                </a:moveTo>
                <a:lnTo>
                  <a:pt x="1826894" y="276860"/>
                </a:lnTo>
                <a:lnTo>
                  <a:pt x="1826894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98490" y="5569013"/>
            <a:ext cx="1826895" cy="554355"/>
          </a:xfrm>
          <a:custGeom>
            <a:avLst/>
            <a:gdLst/>
            <a:ahLst/>
            <a:cxnLst/>
            <a:rect l="l" t="t" r="r" b="b"/>
            <a:pathLst>
              <a:path w="1826895" h="554354">
                <a:moveTo>
                  <a:pt x="0" y="554037"/>
                </a:moveTo>
                <a:lnTo>
                  <a:pt x="1826894" y="554037"/>
                </a:lnTo>
                <a:lnTo>
                  <a:pt x="1826894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98490" y="6123050"/>
            <a:ext cx="1826895" cy="276860"/>
          </a:xfrm>
          <a:custGeom>
            <a:avLst/>
            <a:gdLst/>
            <a:ahLst/>
            <a:cxnLst/>
            <a:rect l="l" t="t" r="r" b="b"/>
            <a:pathLst>
              <a:path w="1826895" h="276860">
                <a:moveTo>
                  <a:pt x="0" y="276860"/>
                </a:moveTo>
                <a:lnTo>
                  <a:pt x="1826894" y="276860"/>
                </a:lnTo>
                <a:lnTo>
                  <a:pt x="1826894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15610" y="7832725"/>
            <a:ext cx="2192655" cy="2616835"/>
          </a:xfrm>
          <a:custGeom>
            <a:avLst/>
            <a:gdLst/>
            <a:ahLst/>
            <a:cxnLst/>
            <a:rect l="l" t="t" r="r" b="b"/>
            <a:pathLst>
              <a:path w="2192654" h="2616834">
                <a:moveTo>
                  <a:pt x="2192655" y="2616834"/>
                </a:moveTo>
                <a:lnTo>
                  <a:pt x="2192655" y="0"/>
                </a:lnTo>
                <a:lnTo>
                  <a:pt x="0" y="0"/>
                </a:lnTo>
                <a:lnTo>
                  <a:pt x="0" y="2616834"/>
                </a:lnTo>
                <a:lnTo>
                  <a:pt x="2192655" y="2616834"/>
                </a:lnTo>
                <a:close/>
              </a:path>
            </a:pathLst>
          </a:custGeom>
          <a:solidFill>
            <a:srgbClr val="DF30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43271" y="9814242"/>
            <a:ext cx="1534795" cy="155575"/>
          </a:xfrm>
          <a:custGeom>
            <a:avLst/>
            <a:gdLst/>
            <a:ahLst/>
            <a:cxnLst/>
            <a:rect l="l" t="t" r="r" b="b"/>
            <a:pathLst>
              <a:path w="1534795" h="155575">
                <a:moveTo>
                  <a:pt x="0" y="155257"/>
                </a:moveTo>
                <a:lnTo>
                  <a:pt x="1534795" y="155257"/>
                </a:lnTo>
                <a:lnTo>
                  <a:pt x="1534795" y="0"/>
                </a:lnTo>
                <a:lnTo>
                  <a:pt x="0" y="0"/>
                </a:lnTo>
                <a:lnTo>
                  <a:pt x="0" y="155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015610" y="629919"/>
          <a:ext cx="2192655" cy="981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2655"/>
              </a:tblGrid>
              <a:tr h="7113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316865" marR="317500">
                        <a:lnSpc>
                          <a:spcPct val="129800"/>
                        </a:lnSpc>
                        <a:spcBef>
                          <a:spcPts val="14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2018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Yılı</a:t>
                      </a:r>
                      <a:r>
                        <a:rPr dirty="0" sz="1400" spc="-8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Vizyon  Belgesi İzleme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raporu</a:t>
                      </a:r>
                      <a:endParaRPr sz="14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278765" marR="278765" indent="-635">
                        <a:lnSpc>
                          <a:spcPct val="1298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Fotoğraflarla  </a:t>
                      </a:r>
                      <a:r>
                        <a:rPr dirty="0" sz="1400" spc="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Z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eng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şt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ş</a:t>
                      </a:r>
                      <a:endParaRPr sz="1400">
                        <a:latin typeface="Arial Black"/>
                        <a:cs typeface="Arial Black"/>
                      </a:endParaRPr>
                    </a:p>
                    <a:p>
                      <a:pPr algn="ctr" marL="314960" marR="310515">
                        <a:lnSpc>
                          <a:spcPct val="388100"/>
                        </a:lnSpc>
                        <a:spcBef>
                          <a:spcPts val="2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Aylık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çalışmalar  Tanıtım</a:t>
                      </a:r>
                      <a:endParaRPr sz="14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212725" algn="l"/>
                          <a:tab pos="487045" algn="l"/>
                        </a:tabLst>
                      </a:pPr>
                      <a:r>
                        <a:rPr dirty="0" sz="100">
                          <a:solidFill>
                            <a:srgbClr val="333333"/>
                          </a:solidFill>
                          <a:latin typeface="Georgia"/>
                          <a:cs typeface="Georgia"/>
                        </a:rPr>
                        <a:t> 	</a:t>
                      </a:r>
                      <a:r>
                        <a:rPr dirty="0" sz="100" spc="-5">
                          <a:solidFill>
                            <a:srgbClr val="333333"/>
                          </a:solidFill>
                          <a:latin typeface="Georgia"/>
                          <a:cs typeface="Georgia"/>
                        </a:rPr>
                        <a:t>vdfghyreye	</a:t>
                      </a:r>
                      <a:endParaRPr sz="100">
                        <a:latin typeface="Georgia"/>
                        <a:cs typeface="Georgia"/>
                      </a:endParaRPr>
                    </a:p>
                  </a:txBody>
                  <a:tcPr marL="0" marR="0" marB="0" marT="0"/>
                </a:tc>
              </a:tr>
              <a:tr h="88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16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 marL="255904" marR="252095">
                        <a:lnSpc>
                          <a:spcPct val="1177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REYHANLI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MEHMET  AKİF ERSOY KIZ  ANADOLU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İMAM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HATİP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LİSESİ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algn="ctr" marL="492125" marR="490855">
                        <a:lnSpc>
                          <a:spcPts val="1360"/>
                        </a:lnSpc>
                        <a:spcBef>
                          <a:spcPts val="450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Bahçelievler</a:t>
                      </a:r>
                      <a:r>
                        <a:rPr dirty="0" sz="1200" spc="-9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mah.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Kardelen s. N.19  03264137470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7A858F"/>
                          </a:solidFill>
                          <a:latin typeface="Arial"/>
                          <a:cs typeface="Arial"/>
                          <a:hlinkClick r:id="rId2"/>
                        </a:rPr>
                        <a:t>http://maekaihl.meb.k12.tr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351154" y="630300"/>
            <a:ext cx="4571365" cy="454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1154" y="8303247"/>
            <a:ext cx="3304794" cy="197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654165" cy="70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ARALIK AYI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KTS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 KAPSAMINDA ŞUBE MÜDÜRÜMÜZ OKULUMUZU ZİYARET  EDEREK BELLETİCİ ÖĞRETMENLERİMİZE ÖĞRENCİLERE YAKLAŞIMLARI</a:t>
            </a:r>
            <a:r>
              <a:rPr dirty="0" sz="1200" spc="-2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0">
                <a:solidFill>
                  <a:srgbClr val="333333"/>
                </a:solidFill>
                <a:latin typeface="Georgia"/>
                <a:cs typeface="Georgia"/>
              </a:rPr>
              <a:t>VE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ÖĞRENCİLERLE İLETİŞİM KONUSUNDA SEMİNER</a:t>
            </a:r>
            <a:r>
              <a:rPr dirty="0" sz="1200" spc="-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VERMİŞTİR.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4766309"/>
            <a:ext cx="2695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OCAK </a:t>
            </a:r>
            <a:r>
              <a:rPr dirty="0" sz="1800">
                <a:solidFill>
                  <a:srgbClr val="333333"/>
                </a:solidFill>
                <a:latin typeface="Algerian"/>
                <a:cs typeface="Algerian"/>
              </a:rPr>
              <a:t>AYI</a:t>
            </a:r>
            <a:r>
              <a:rPr dirty="0" sz="1800" spc="-40">
                <a:solidFill>
                  <a:srgbClr val="333333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FAAL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YETLER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5347970"/>
            <a:ext cx="6235065" cy="160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MESLEK DERSİ ÖĞRETMENLERİMİZE YÖNELİK KURAN’I KERİM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TAHSİSİ HURUF  KURSLARININ AÇILMASINA YÖNELİK ÇALIŞMALAR</a:t>
            </a:r>
            <a:r>
              <a:rPr dirty="0" sz="1200" spc="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BAŞLATILDI.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209550">
              <a:lnSpc>
                <a:spcPct val="122900"/>
              </a:lnSpc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OCAK FAALİYETLERİ KAPSAMINDA OKUL İDARESİ TARAFINDAN ÖĞRETMEN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ÖĞRENCİLERE YÖNELİK MOTİVASYONU ARTTIRMA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ONLARI DESTEKLEME  ÇALIŞMALARI</a:t>
            </a:r>
            <a:r>
              <a:rPr dirty="0" sz="1200" spc="-3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YAPILDI.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2655" y="1734819"/>
            <a:ext cx="4174236" cy="2346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0854" y="7089140"/>
            <a:ext cx="4036060" cy="2244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643370" cy="47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OKULUMUZDAKİ ÖĞRENCİLERE İLÇE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MÜFTÜLÜĞÜMÜZ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TARAFINDAN MESLEKİ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GELİŞİM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ALANINA YÖNELİK SEMİNER</a:t>
            </a:r>
            <a:r>
              <a:rPr dirty="0" sz="1200" spc="-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VERİLDİ.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5147309"/>
            <a:ext cx="6776084" cy="1153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0">
              <a:lnSpc>
                <a:spcPct val="1236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OCAK AYINDA DİN ÖĞRETİMİ GENEL MÜDÜRLÜĞÜ KALİTE TAKİP SİSTEMİ FAALİYETLERİ  KAPSAMINDA OKUL REHBERLİK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SERVİSİ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TARAFINDAN ÖĞRENCİLERİMİZE</a:t>
            </a:r>
            <a:r>
              <a:rPr dirty="0" sz="1200" spc="-4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</a:t>
            </a:r>
            <a:endParaRPr sz="1200">
              <a:latin typeface="Georgia"/>
              <a:cs typeface="Georgia"/>
            </a:endParaRPr>
          </a:p>
          <a:p>
            <a:pPr marL="12700" marR="5080">
              <a:lnSpc>
                <a:spcPts val="1780"/>
              </a:lnSpc>
              <a:spcBef>
                <a:spcPts val="9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ÖĞRETMENLERİMİZE YÖNELİK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SİGARA VE ZARARLI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ALIŞKANLIKLARA YÖNELİK SEMİNER  VERİLDİ. SİGARANIN ZARARLARI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ZARARLI ALIŞKANLIKLARIN</a:t>
            </a:r>
            <a:r>
              <a:rPr dirty="0" sz="1200" spc="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KÖTÜLÜĞÜNDEN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BAHSEDİLDİ.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2060" y="1508886"/>
            <a:ext cx="5076190" cy="2854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9830" y="6439776"/>
            <a:ext cx="5193665" cy="3195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793230" cy="701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11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ZÜMRE ÖĞETMENLERİ TARAFINDAN DÖNEM SONU DEĞERLENDİRMELERİ YAPILARAK  EĞİTİMİN AKSAYAN TARAFLARI HAKKINDA ÇALIŞMALAR YAPILDI. AYRICA ÖĞRENCİLERİN  BAŞARI DURUMLARI</a:t>
            </a:r>
            <a:r>
              <a:rPr dirty="0" sz="1200" spc="-3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DEĞERLENDİRİLDİ.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2197734"/>
            <a:ext cx="279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Ş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UBAT </a:t>
            </a:r>
            <a:r>
              <a:rPr dirty="0" sz="1800">
                <a:solidFill>
                  <a:srgbClr val="333333"/>
                </a:solidFill>
                <a:latin typeface="Algerian"/>
                <a:cs typeface="Algerian"/>
              </a:rPr>
              <a:t>AYI</a:t>
            </a:r>
            <a:r>
              <a:rPr dirty="0" sz="1800" spc="-45">
                <a:solidFill>
                  <a:srgbClr val="333333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FAAL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YETLER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2751454"/>
            <a:ext cx="629285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 ŞUBAT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AYI KTS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 KAPSAMINDA OKULUMUZUN DEĞİŞİK 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YERLERİNE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AĞAÇLANDIRMA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BAKIM ÇALIŞMALARI</a:t>
            </a:r>
            <a:r>
              <a:rPr dirty="0" sz="1200" spc="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YAPILDI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79" y="6166103"/>
            <a:ext cx="6680200" cy="1308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HER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AY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OLDUĞU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GİBİ ZÜMRE TOPLANTILARI DEVAM ETMEKTEDİR.BU AY 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Kİ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MESLEK DERSLERİ ZÜMRESİNE MÜDÜR BAŞYARDIMCISI BAŞKANLIK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ETTİ.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470534">
              <a:lnSpc>
                <a:spcPct val="123800"/>
              </a:lnSpc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RAMAZAN AYINDA OKULUMUZDAKİ ÖĞRENCİLERLE RAMAZAN MERASİMLERİNİN  DÜZENLENMESİ İÇİN PLANLAMA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YAPILDI.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2946" y="3469894"/>
            <a:ext cx="4613656" cy="2135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51379" y="7613497"/>
            <a:ext cx="3251199" cy="1828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830059" cy="1153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10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 TÜRK DİLİ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EDEBİYAT ZÜMRESİ MÜDÜR BAŞYARDIMCIMIZ BAŞKANLIĞINDA  OKUYAN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7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LER KİTAP OKUMA ETKİNLİĞİ HAKKINDA İSTİŞARE TOPLANTISI YAPTI.BU 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ETKİNLİĞİN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TÜM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SINIFLAR DÜZEYİNDE UYGULANABİLMESİ İÇİN YAPILABİLECEK  ÇALIŞMALAR ÜZERİNDE KONUŞULDU. AYRICA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BU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ETKİNLİĞE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SURİYE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SINIFLARININ DA  DAHİL EDİLMESİ</a:t>
            </a:r>
            <a:r>
              <a:rPr dirty="0" sz="1200" spc="-3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KARARLAŞTIRILDI.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2629535"/>
            <a:ext cx="6668134" cy="153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96570">
              <a:lnSpc>
                <a:spcPct val="123600"/>
              </a:lnSpc>
              <a:spcBef>
                <a:spcPts val="100"/>
              </a:spcBef>
            </a:pP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KTS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ŞUBAT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AYI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 KAPSAMINDA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BAZI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 VELİLERİMİZ ZİYARET 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EDİLEREK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ÖĞRENCİLERİN GENEL DURUMLARI HAKKINDA</a:t>
            </a:r>
            <a:r>
              <a:rPr dirty="0" sz="1200" spc="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BİLGİLENDİRİLDİ.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23500"/>
              </a:lnSpc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 DİLEK KUTULARI İDARE TARAFINDAN AÇILARAK ÖĞRENCİLERİN İSTEKLERİ  LİSTELENDİ.AYRICA ÖĞRENCİLERİMİZİN DİLEK KUTULARINDAKİ</a:t>
            </a:r>
            <a:r>
              <a:rPr dirty="0" sz="1200" spc="-2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İSTEKLERİ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ÖĞRETMENLER KURULUNDA DA KONUŞULUP</a:t>
            </a:r>
            <a:r>
              <a:rPr dirty="0" sz="1200" spc="-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TARTIŞILDI.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7980" y="4582159"/>
            <a:ext cx="4323080" cy="2458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640333"/>
            <a:ext cx="2710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MART </a:t>
            </a:r>
            <a:r>
              <a:rPr dirty="0" sz="1800">
                <a:solidFill>
                  <a:srgbClr val="333333"/>
                </a:solidFill>
                <a:latin typeface="Algerian"/>
                <a:cs typeface="Algerian"/>
              </a:rPr>
              <a:t>AYI</a:t>
            </a:r>
            <a:r>
              <a:rPr dirty="0" sz="1800" spc="-30">
                <a:solidFill>
                  <a:srgbClr val="333333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FAAL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YETLER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1158494"/>
            <a:ext cx="6710045" cy="6991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8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DİN ÖĞRETİMİ GENEL MÜDÜRLÜĞÜ KALİTE TAKİP SİSTEMİ KAPSAMINDA KASIM AYINDA  OKULUMUZ İNGİLİZCE ÖĞRETMENİ SERDAR RAMAZAN ES TARAFINDAN İÇİMİZDEKİ  ÇOCUĞU UYANDIRMAK KONULU SÖYLEYİŞİ</a:t>
            </a:r>
            <a:r>
              <a:rPr dirty="0" sz="1200" spc="-4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YAPILDI.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4616449"/>
            <a:ext cx="6789420" cy="698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DEVAMSIZLIK YAPAN ÖĞRENCİLERLE İLGİLİ ANALİZLER YAPILARAK TEDBİRLER  ALINDI.VELİLERDEVAMSIZLIK KONUSUNDA UYARILDI.DEVAMSIZLIK KONUSUNDA İDARE,  VELİ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ÖĞRETMENLERİN İŞBİRLİĞİ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İÇERİSİNDE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OLUNMASI</a:t>
            </a:r>
            <a:r>
              <a:rPr dirty="0" sz="1200" spc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KARALAŞTIRILDI.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79" y="6189090"/>
            <a:ext cx="6736715" cy="11512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324485">
              <a:lnSpc>
                <a:spcPct val="122900"/>
              </a:lnSpc>
              <a:spcBef>
                <a:spcPts val="11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 TARTIŞA TARTIŞA ANLIYORUZ MÜNAZAR ETKİNLİĞİ YAPILDI.YAPILAN  MÜNAZARA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ETKİNLİĞİNDE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KAZANAN TAKIM OKUL İDARESİ TARAFINDAN  ÖDÜLLENDİRİLDİ.ETKİNLİĞE KATILAN ÖĞRENCİLERİMİZİ TEBRİK</a:t>
            </a:r>
            <a:r>
              <a:rPr dirty="0" sz="1200" spc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EDERİZ.AYRICA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ETKİNLİĞİN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DÜZENLENMESİNDE GÖREV ALAN ÖĞRETMEN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ARKADAŞLARA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DA</a:t>
            </a:r>
            <a:r>
              <a:rPr dirty="0" sz="1200" spc="5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TEŞEKKÜR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EDERİZ.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045" y="1998979"/>
            <a:ext cx="6474460" cy="187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0045" y="7480477"/>
            <a:ext cx="3321050" cy="2127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81095" y="7499527"/>
            <a:ext cx="3321050" cy="2113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776720" cy="927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23100"/>
              </a:lnSpc>
              <a:spcBef>
                <a:spcPts val="10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 REHBER ÖĞRETMENİ ŞEYMA CURA HOCAMIZ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 İDARESİ TARAFINDAN  VELİ ZİYARETLERİMİZ RUTİN OLARAK DEVAM ETMEKTEDİR. ÖĞRENCİLERİMİZİN GENEL  DURUMLARI HAKKINDA SOHBET FIRSATI BULDUĞUMUZ,BİZLERİ EVLERİNDE AĞIRLAYAN 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GÜLER YÜZLE KARŞILAYAN VELİLERİMİZE TEŞEKKÜR</a:t>
            </a:r>
            <a:r>
              <a:rPr dirty="0" sz="1200" spc="-3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EDERİZ.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3935476"/>
            <a:ext cx="2741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N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SAN </a:t>
            </a:r>
            <a:r>
              <a:rPr dirty="0" sz="1800">
                <a:solidFill>
                  <a:srgbClr val="333333"/>
                </a:solidFill>
                <a:latin typeface="Algerian"/>
                <a:cs typeface="Algerian"/>
              </a:rPr>
              <a:t>AYI</a:t>
            </a:r>
            <a:r>
              <a:rPr dirty="0" sz="1800" spc="-30">
                <a:solidFill>
                  <a:srgbClr val="333333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FAAL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YETLER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4733289"/>
            <a:ext cx="6436360" cy="47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OKULUMUZDAKİ ENGELLİ ASANSÖRLERİNİN RUTİN BAKIMLARI YAPILARAK ENGELLİ  BİREYLERİN KULLANIMINA UYGUN HALE</a:t>
            </a:r>
            <a:r>
              <a:rPr dirty="0" sz="1200" spc="-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GETİRİLDİ.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79" y="8419972"/>
            <a:ext cx="6402070" cy="47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5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 ÖĞRENCİLERİYLE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CEMİL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MERİÇ KÜLTÜR EVİ ZİYARET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EDİLEREK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ORADA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CEMİL MERİÇ İN BU ÜLKE ADLI KİTABI MÜZAKERE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EDİLDİ.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3830" y="1633219"/>
            <a:ext cx="3152140" cy="194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0045" y="5706617"/>
            <a:ext cx="3235706" cy="2083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8545" y="5692647"/>
            <a:ext cx="3254883" cy="2097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607441"/>
            <a:ext cx="6453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ÖĞRENCİLERİMİZLE YAŞAM MERKEZİ ZİYARETİ YAPARAK GÜZEL BİR GÜN</a:t>
            </a:r>
            <a:r>
              <a:rPr dirty="0" sz="1200" spc="5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GEÇİRDİK.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5142229"/>
            <a:ext cx="6616700" cy="5537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360"/>
              </a:lnSpc>
              <a:spcBef>
                <a:spcPts val="21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 REHBERLİK SERVİSİ </a:t>
            </a:r>
            <a:r>
              <a:rPr dirty="0" sz="1200" spc="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BİYOLOJİ ÖĞRETMENLERİ TARAFINDAN ORGANİZE 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EDİLEN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SEMİNERDE ÖĞRENCİLERE SAĞLIKLI BESLENME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OBEZİTE</a:t>
            </a:r>
            <a:r>
              <a:rPr dirty="0" sz="1200" spc="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KONULARI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ts val="1330"/>
              </a:lnSpc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HAKKINDA BİLGİ</a:t>
            </a:r>
            <a:r>
              <a:rPr dirty="0" sz="1200" spc="-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VERİLDİ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9344342"/>
            <a:ext cx="6324600" cy="925194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8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SINAVLAR SONRASINDA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ZÜMRE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ÖĞRETMENLERİYLE DURUM DEĞERLENDİRMESİ  YAPILDI.SINAVLARDA DÜŞÜK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ALAN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ÖĞRENCİLERİN EKSİKLERİNİN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GİDERİLMESİNE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YÖNELİK HANGİ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TÜR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TEDBİRLERİN ALINMASI KONUSUNDA FİKİR ALIŞVERİŞİNDE  BULUNULDU.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2279" y="1283715"/>
            <a:ext cx="4086605" cy="303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09141" y="5684646"/>
            <a:ext cx="4542155" cy="3372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952880"/>
            <a:ext cx="6779895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">
              <a:lnSpc>
                <a:spcPts val="1400"/>
              </a:lnSpc>
              <a:spcBef>
                <a:spcPts val="100"/>
              </a:spcBef>
            </a:pPr>
            <a:r>
              <a:rPr dirty="0" sz="1200" spc="-5">
                <a:latin typeface="Georgia"/>
                <a:cs typeface="Georgia"/>
              </a:rPr>
              <a:t>ÖĞRETMENLERİMİZ MESLEKİ GELİŞİM PROGRAMI DAHİLİNDE </a:t>
            </a:r>
            <a:r>
              <a:rPr dirty="0" sz="1200">
                <a:latin typeface="Georgia"/>
                <a:cs typeface="Georgia"/>
              </a:rPr>
              <a:t>HOVVARD</a:t>
            </a:r>
            <a:r>
              <a:rPr dirty="0" sz="1200" spc="-25">
                <a:latin typeface="Georgia"/>
                <a:cs typeface="Georgia"/>
              </a:rPr>
              <a:t> </a:t>
            </a:r>
            <a:r>
              <a:rPr dirty="0" sz="1200" spc="-5">
                <a:latin typeface="Georgia"/>
                <a:cs typeface="Georgia"/>
              </a:rPr>
              <a:t>GARDNER</a:t>
            </a:r>
            <a:endParaRPr sz="1200">
              <a:latin typeface="Georgia"/>
              <a:cs typeface="Georgia"/>
            </a:endParaRPr>
          </a:p>
          <a:p>
            <a:pPr marL="12700" marR="5080">
              <a:lnSpc>
                <a:spcPts val="1360"/>
              </a:lnSpc>
              <a:spcBef>
                <a:spcPts val="70"/>
              </a:spcBef>
            </a:pPr>
            <a:r>
              <a:rPr dirty="0" sz="1200" spc="-5">
                <a:latin typeface="Georgia"/>
                <a:cs typeface="Georgia"/>
              </a:rPr>
              <a:t>TARAFINDAN ORTAYA ÇIKARILAN </a:t>
            </a:r>
            <a:r>
              <a:rPr dirty="0" sz="1200" spc="-10">
                <a:latin typeface="Georgia"/>
                <a:cs typeface="Georgia"/>
              </a:rPr>
              <a:t>BÜYÜK </a:t>
            </a:r>
            <a:r>
              <a:rPr dirty="0" sz="1200" spc="-5">
                <a:latin typeface="Georgia"/>
                <a:cs typeface="Georgia"/>
              </a:rPr>
              <a:t>YANKILAR UYANDIRAN ÇOKLU ZEKA YAKLAŞIMI  İLE İLGİLİ MALATYA ÜNİVERSİTESİ EĞİTİM FAKÜLTESİ ÖĞRETİM ÜYESİ YARD. DOÇ. DR.  MUSTAFA ZÜLKÜF ALTAN´IN MAKALESİNİ MÜZAKERE</a:t>
            </a:r>
            <a:r>
              <a:rPr dirty="0" sz="1200" spc="25">
                <a:latin typeface="Georgia"/>
                <a:cs typeface="Georgia"/>
              </a:rPr>
              <a:t> </a:t>
            </a:r>
            <a:r>
              <a:rPr dirty="0" sz="1200" spc="-5">
                <a:latin typeface="Georgia"/>
                <a:cs typeface="Georgia"/>
              </a:rPr>
              <a:t>ETTİ.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2200275"/>
            <a:ext cx="2741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N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SAN </a:t>
            </a:r>
            <a:r>
              <a:rPr dirty="0" sz="1800">
                <a:solidFill>
                  <a:srgbClr val="333333"/>
                </a:solidFill>
                <a:latin typeface="Algerian"/>
                <a:cs typeface="Algerian"/>
              </a:rPr>
              <a:t>AYI</a:t>
            </a:r>
            <a:r>
              <a:rPr dirty="0" sz="1800" spc="-30">
                <a:solidFill>
                  <a:srgbClr val="333333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FAAL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YETLER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2890773"/>
            <a:ext cx="6570345" cy="923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 PANSİYONUMUZDA ÖĞRENCİLERİMİZ AİLE SICAKLIĞINI HİSSEDİYOR.DİNLENME  SAATLERİNDE BELLETİCİ ÖĞRETMENLERLE SOHBET ETME İMKANI BULUYOR.AYRICA  DİNLENME SALONUNDA TELEVİZYON İZLEME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FIRSATI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BULUYOR.AYRICA VELİLERİMİZ  İÇİN ÖZEL GÖRÜŞME ODAMIZ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DİZAYN</a:t>
            </a:r>
            <a:r>
              <a:rPr dirty="0" sz="1200" spc="-5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EDİLMİŞTİR.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045" y="4935219"/>
            <a:ext cx="3298825" cy="2450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8870" y="4989194"/>
            <a:ext cx="3510153" cy="2403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398260" cy="47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ÖĞRENCİLERİMİZDE TARİHİ CEMİL MERİÇ KÜLTÜR EVİNE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KARAÇADIR CAMİSİNE  KÜLTÜREL ZİYARETTE BULUNULDU. RESİM SERGİSİ</a:t>
            </a:r>
            <a:r>
              <a:rPr dirty="0" sz="1200" spc="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AÇILDI.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4829809"/>
            <a:ext cx="6787515" cy="701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11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 İHL MESLEK DERSLERİ ÖĞRETMENİ BAŞKANLIĞINDA KONFERANS  SALONUNDA RAMAZAN MERASİMİ BAŞLATILDI.ETKİNLİK RAMAZAN AYI BOYUNCA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DEVAM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EDECEKTİR.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6303391"/>
            <a:ext cx="6435090" cy="47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 ÖĞRENCİLERİNE YAZ EĞİTİM ETKİNLİKLERİ HAKKINDA BİLGİLENDİRME  SEMİNERİ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KUDUS KONULU KONFERANS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VERİLDİ.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79" y="9702165"/>
            <a:ext cx="6804025" cy="473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İLÇEMİZ İŞ GÜVENLİK UZMANI HÜSEYİN SANCAK TARAFINDAN OKUL PERSONELİNE İŞ  SAĞLIĞI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İŞ GÜVENLİĞİ KONUSUNDA TOPLANTI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ÖRNEK SAHA UYGULAMASI</a:t>
            </a:r>
            <a:r>
              <a:rPr dirty="0" sz="1200" spc="1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YAPILDI.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8004" y="1508886"/>
            <a:ext cx="3919854" cy="2405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0045" y="6916419"/>
            <a:ext cx="2993263" cy="1994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54070" y="6935469"/>
            <a:ext cx="3338829" cy="197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0129" y="777493"/>
            <a:ext cx="1320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BİLGİ</a:t>
            </a:r>
            <a:r>
              <a:rPr dirty="0" sz="1200" spc="-4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YARIŞMASI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8714" y="4097908"/>
            <a:ext cx="272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KURAN-I KERİM OKUMA</a:t>
            </a:r>
            <a:r>
              <a:rPr dirty="0" sz="1200" spc="-2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YARIŞMASI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3655" y="977899"/>
            <a:ext cx="4953000" cy="2970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0780" y="4467859"/>
            <a:ext cx="5231765" cy="3885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813180"/>
            <a:ext cx="6533515" cy="135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EK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M </a:t>
            </a:r>
            <a:r>
              <a:rPr dirty="0" sz="1800">
                <a:solidFill>
                  <a:srgbClr val="333333"/>
                </a:solidFill>
                <a:latin typeface="Algerian"/>
                <a:cs typeface="Algerian"/>
              </a:rPr>
              <a:t>AYI</a:t>
            </a:r>
            <a:r>
              <a:rPr dirty="0" sz="1800" spc="5">
                <a:solidFill>
                  <a:srgbClr val="333333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FAAL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YETLER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İ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360"/>
              </a:lnSpc>
              <a:spcBef>
                <a:spcPts val="13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-SOSYAL ETKİNLİKLER KURULU“NCA OLUŞTURULAN PLAN DOĞRULTUSUNDA TOPLUM  HİZMETİ ÇALIŞMALARININ PLANLAMASININ</a:t>
            </a:r>
            <a:r>
              <a:rPr dirty="0" sz="1200" spc="-2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YAPILDI.</a:t>
            </a:r>
            <a:endParaRPr sz="1200">
              <a:latin typeface="Georgia"/>
              <a:cs typeface="Georgia"/>
            </a:endParaRPr>
          </a:p>
          <a:p>
            <a:pPr marL="12700" marR="650875">
              <a:lnSpc>
                <a:spcPts val="2720"/>
              </a:lnSpc>
              <a:spcBef>
                <a:spcPts val="295"/>
              </a:spcBef>
            </a:pP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HER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SINIFIN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BİR YETİM KARDEŞİ OLSUN KAMPANYASINA KATILIM SAĞLANDI.  REYHANLI BELEDİYESİNİN TEMİZ ÇEVRE PROJESİNE KATILIM</a:t>
            </a:r>
            <a:r>
              <a:rPr dirty="0" sz="1200" spc="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SAĞLANDI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3366" y="2501899"/>
            <a:ext cx="2973705" cy="2217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528" y="5067300"/>
            <a:ext cx="2752724" cy="389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98570" y="5067300"/>
            <a:ext cx="2752725" cy="389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5755" y="604901"/>
            <a:ext cx="3613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SURİYELİ ÖĞRENCİLER ŞİİR OKUMA</a:t>
            </a:r>
            <a:r>
              <a:rPr dirty="0" sz="1200" spc="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YARIŞMASI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777" y="4657089"/>
            <a:ext cx="654875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054860" marR="5080" indent="-204279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İMAM HATİP TANITIM PROGRAMI ÇERÇEVESİNDE DİĞER OKULLARIN ÖĞRENCİLERİNE  TİYATRO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TANITIM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FAALİYETİ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4939" y="977899"/>
            <a:ext cx="4710049" cy="353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5710" y="5029200"/>
            <a:ext cx="5088509" cy="3815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2354" y="4189475"/>
            <a:ext cx="289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KIRK HADİS YARIŞMASI ÖDÜL</a:t>
            </a:r>
            <a:r>
              <a:rPr dirty="0" sz="1200" spc="-4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TÖRENİ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4395" y="7967344"/>
            <a:ext cx="1733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KİTAP FUARI</a:t>
            </a:r>
            <a:r>
              <a:rPr dirty="0" sz="1200" spc="-5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ZİYARETİ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5580" y="630427"/>
            <a:ext cx="4626610" cy="3400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89405" y="4559807"/>
            <a:ext cx="4377436" cy="3252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51305" y="8163673"/>
            <a:ext cx="4452874" cy="1856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5029" y="604901"/>
            <a:ext cx="2270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ARAPÇA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ETKİNLİK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 YARIŞMASI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617" y="5398769"/>
            <a:ext cx="1920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SİVİL SAVUNMA</a:t>
            </a:r>
            <a:r>
              <a:rPr dirty="0" sz="1200" spc="-3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HAFTASI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0483" y="5398769"/>
            <a:ext cx="1200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VERGİ</a:t>
            </a:r>
            <a:r>
              <a:rPr dirty="0" sz="1200" spc="-3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HAFTASI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3080" y="977899"/>
            <a:ext cx="4994275" cy="37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045" y="5768594"/>
            <a:ext cx="2567305" cy="342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68498" y="5816726"/>
            <a:ext cx="3060573" cy="3380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395" y="604901"/>
            <a:ext cx="32689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SURİYELİ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ÖĞRENCİLERDEN ŞİİR DİNLETİSİ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016" y="3353816"/>
            <a:ext cx="2222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MESLEK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TANITIM</a:t>
            </a:r>
            <a:r>
              <a:rPr dirty="0" sz="1200" spc="-2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PROGRAMI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45" y="803528"/>
            <a:ext cx="2964180" cy="2223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31845" y="857503"/>
            <a:ext cx="3361054" cy="2174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87880" y="3726179"/>
            <a:ext cx="4384675" cy="3287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23060" y="7020673"/>
            <a:ext cx="4313936" cy="2783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1416" y="604901"/>
            <a:ext cx="1161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RESİM</a:t>
            </a:r>
            <a:r>
              <a:rPr dirty="0" sz="1200" spc="-5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SERGİSİ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7435" y="4407915"/>
            <a:ext cx="1346200" cy="3816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7620">
              <a:lnSpc>
                <a:spcPts val="1360"/>
              </a:lnSpc>
              <a:spcBef>
                <a:spcPts val="21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KUDÜS BİZİMDİR  EL KUDUSÜ</a:t>
            </a:r>
            <a:r>
              <a:rPr dirty="0" sz="1200" spc="-9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LENE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0355" y="803528"/>
            <a:ext cx="4419092" cy="3282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362" y="4778501"/>
            <a:ext cx="6839331" cy="255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604901"/>
            <a:ext cx="6644005" cy="90170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ct val="94800"/>
              </a:lnSpc>
              <a:spcBef>
                <a:spcPts val="17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OKULUMUZUN ÖĞRENCİLERİN GÖREBİLECEKLERİ YERLERİNE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TARİHTE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YAŞAMIŞ  BÜYÜKLERİMİZİN PANOLARI ASILDI. AYRICA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HZ.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PEYGAMBERİN HAYATINI ÖZETLEYEN  'PEYGAMBERİMİZİN KRONOLOJİK HAYATI'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ADLI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AFİŞTE ÖĞRENCİLERİN GÖREBİLECEĞİ  MEKANLARA ASILDI. BUNUN YANINDA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BAZI AYET 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HADİSLERLE </a:t>
            </a:r>
            <a:r>
              <a:rPr dirty="0" sz="1200" spc="0">
                <a:solidFill>
                  <a:srgbClr val="333333"/>
                </a:solidFill>
                <a:latin typeface="Georgia"/>
                <a:cs typeface="Georgia"/>
              </a:rPr>
              <a:t>DE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ÖĞRENCİLERİN  DİKKATLERİNİN ÇEKİLMESİ</a:t>
            </a:r>
            <a:r>
              <a:rPr dirty="0" sz="1200" spc="-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AMAÇLANDI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5795391"/>
            <a:ext cx="6722745" cy="114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43230">
              <a:lnSpc>
                <a:spcPct val="1222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ÖZELLİKLE 9.SINIF ÖĞRENCİLERİNİN OKULA UYUMUNUN SAĞLANMASI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ADAPTE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OLMASI İÇİN VELİLERLE YAKIN İŞBİRLİĞİNE GİDİLMİŞ OLUP RUTİN</a:t>
            </a:r>
            <a:r>
              <a:rPr dirty="0" sz="1200" spc="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VELİ</a:t>
            </a:r>
            <a:endParaRPr sz="1200">
              <a:latin typeface="Georgia"/>
              <a:cs typeface="Georgia"/>
            </a:endParaRPr>
          </a:p>
          <a:p>
            <a:pPr marL="12700" marR="5080">
              <a:lnSpc>
                <a:spcPct val="123000"/>
              </a:lnSpc>
              <a:spcBef>
                <a:spcPts val="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TOPLANTILARININ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YANI SIRA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EV ZİYARETLERİNE DE DEVAM EDİLMİŞTİR. SORUNU OLAN  ÖĞRENCİ VELİLERİYLE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HEM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REHBER ÖĞRETMENİ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HEM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REHBERLİK SERVİSİ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HEM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DE  İDARE TARAFINDAN GÖRÜŞMELER</a:t>
            </a:r>
            <a:r>
              <a:rPr dirty="0" sz="1200" spc="-4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GERÇEKLEŞTİRİLMİŞTİR.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1355" y="2016759"/>
            <a:ext cx="4656709" cy="261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27504" y="7256983"/>
            <a:ext cx="4305300" cy="265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428105" cy="1153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KTS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 EKİM AYI ÇALIŞMALARINDAN BİRİ OLAN DANIŞMA  KURULU OLUŞTURULDU.KURULDA YER ALAN ÖĞRETMENLER TARAFINDAN  OKULUMUZUN KALİTESİNİN ARTTIRILMASINA YÖNELİK ÇALIŞMALAR YAPILMASI  KARARLAŞTIRILDI. AYRICA KURULUN BELİRLİ ARALIKLARLA</a:t>
            </a:r>
            <a:r>
              <a:rPr dirty="0" sz="1200" spc="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TOPLANMASI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KARARLAŞTIRILDI.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5462269"/>
            <a:ext cx="6544945" cy="699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 İLÇE MÜFTÜLÜĞÜYLE İRTİBATA GEÇMİŞ OLUP AYRICA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İL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MÜFTÜLÜĞÜYLE  OLAN PROTOKOLLER İL MİLLİ EĞİTİM MÜDÜRLÜĞÜ</a:t>
            </a:r>
            <a:r>
              <a:rPr dirty="0" sz="1200" spc="-4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TARAFINDAN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GERÇEKLEŞTİRİLMİŞTİR.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0830" y="2030729"/>
            <a:ext cx="4438650" cy="280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8380" y="6301739"/>
            <a:ext cx="5542915" cy="3096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678930" cy="47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 REHBERLİK SERVİSİYLE İŞBİRLİĞİNE GİDİLEREK OKULUMUZUN DEĞİŞİK  NOKTALARINA DİLEK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ŞİKAYET KUTULARI</a:t>
            </a:r>
            <a:r>
              <a:rPr dirty="0" sz="1200" spc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EKLENMİŞTİR.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4865369"/>
            <a:ext cx="6456045" cy="886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333"/>
                </a:solidFill>
                <a:latin typeface="Algerian"/>
                <a:cs typeface="Algerian"/>
              </a:rPr>
              <a:t>KASIM </a:t>
            </a:r>
            <a:r>
              <a:rPr dirty="0" sz="1800" spc="-10">
                <a:solidFill>
                  <a:srgbClr val="333333"/>
                </a:solidFill>
                <a:latin typeface="Algerian"/>
                <a:cs typeface="Algerian"/>
              </a:rPr>
              <a:t>AYI</a:t>
            </a:r>
            <a:r>
              <a:rPr dirty="0" sz="1800" spc="0">
                <a:solidFill>
                  <a:srgbClr val="333333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FAAL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YETLER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İ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23600"/>
              </a:lnSpc>
              <a:spcBef>
                <a:spcPts val="106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KASIM AYI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KTS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 KAPSAMINDA OKULUMUZDA ÖĞRENCİLERİN İSTİFADE  EDECEKLERİ KÜLTÜR </a:t>
            </a:r>
            <a:r>
              <a:rPr dirty="0" sz="1200" spc="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MEDENİYET ESERLERİMİZ</a:t>
            </a:r>
            <a:r>
              <a:rPr dirty="0" sz="1200" spc="-5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ANLATILDI.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45" y="1874773"/>
            <a:ext cx="6438264" cy="2458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045" y="6217919"/>
            <a:ext cx="6758939" cy="251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785609" cy="927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DİN ÖĞRETİMİ GENEL MÜDÜRLÜĞÜ KALİTE TAKİP SİSTEMİ KAPSAMINDA KASIM AYINDA  OKULUMUZ EDEBİYAT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MESLEK DERSLERİ ZÜMRESİ TARAFINDAN MÜDÜR  BAŞYARDIMCISI BAŞKANLIĞINDA BİR BİLİM ADAMININ ROMANI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ADLI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KİTABIN OKUMA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MÜZAKERESİ</a:t>
            </a:r>
            <a:r>
              <a:rPr dirty="0" sz="1200" spc="-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YAPILDI.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4585970"/>
            <a:ext cx="6520180" cy="927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 KASIM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AYI KTS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 ARASINDA ÖĞRETMEN, VELİ-ÖĞRENCİ  İŞBİRLİĞİ KAPSAMINDA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VELİ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TOPLANTILARI YAPILDI.VELİ ZİYARETLERİ  GERÇEKLEŞTİRİLDİ.ÖĞRENCİLERİN GENEL DURUMLARI HAKKINDA BİLGİ ALIŞVERİŞİ  YAPILDI.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9263062"/>
            <a:ext cx="6756400" cy="9226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KASIM AYI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KTS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FAALİYETLERİNE UYGUN OLARAK MESLEK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DERSLERİ</a:t>
            </a:r>
            <a:r>
              <a:rPr dirty="0" sz="1200" spc="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ÖĞRETMENLERİ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TARAFINDAN MESLEKİ TATBİKAT KULÜBÜ TOPLANTISI YAPILDI.MESLEK</a:t>
            </a:r>
            <a:r>
              <a:rPr dirty="0" sz="1200" spc="6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ÖĞRETMENLERİ</a:t>
            </a:r>
            <a:endParaRPr sz="1200">
              <a:latin typeface="Georgia"/>
              <a:cs typeface="Georgia"/>
            </a:endParaRPr>
          </a:p>
          <a:p>
            <a:pPr marL="12700" marR="161290">
              <a:lnSpc>
                <a:spcPct val="122400"/>
              </a:lnSpc>
              <a:spcBef>
                <a:spcPts val="15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ZÜMRESİ TARAFINDAN MESLEKİ TATBİKAT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KULÜBÜ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 BELİRLENDİ.YILLIK  PLANLAR</a:t>
            </a:r>
            <a:r>
              <a:rPr dirty="0" sz="1200" spc="-2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OLUŞTURULDU.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7529" y="1633219"/>
            <a:ext cx="3902964" cy="214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045" y="5654039"/>
            <a:ext cx="3237738" cy="2200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8545" y="5668771"/>
            <a:ext cx="3320541" cy="2193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1216913"/>
            <a:ext cx="665670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15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TEMMUZ ŞEHİTLERİNİ ANMA ETKİNLİKLERİ KAPSAMINDA OKULUMUZDA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15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TEMMUZ 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ŞEHİTLERİMİZ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ANILDI. ŞEHİTLERİMİZ İÇİN HATİM MERASMLERİ DÜZENLENDİ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PROGRAMLAR</a:t>
            </a:r>
            <a:r>
              <a:rPr dirty="0" sz="1200" spc="-2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YAPILDI.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7601584"/>
            <a:ext cx="6604000" cy="927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5"/>
              </a:spcBef>
            </a:pP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KTS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KASIM AYI FAALİYETLERİ KAPSAMINDA OKUL REHBERLİK SERVİSİ TARAFINDAN  OKULDAKİ ÖĞRENCİLERE </a:t>
            </a: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UYUM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DEVAM-DEVAMSIZLIK ANKETLERİ UYGULANDI.  UYGULAMA SONUÇLARI DEĞERLENDİRİLDİ.UYUM KONUSUNDA SIKINTI ÇEKEN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DEVAMSIZLIK YAPAN ÖĞRENCİLER TESPİT EDİLEREK ÇÖZÜM ÖNERİLERİ</a:t>
            </a:r>
            <a:r>
              <a:rPr dirty="0" sz="1200" spc="5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GÖRÜŞÜLDÜ.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7430" y="2387599"/>
            <a:ext cx="5503545" cy="316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813180"/>
            <a:ext cx="2934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ARALIK </a:t>
            </a:r>
            <a:r>
              <a:rPr dirty="0" sz="1800">
                <a:solidFill>
                  <a:srgbClr val="333333"/>
                </a:solidFill>
                <a:latin typeface="Algerian"/>
                <a:cs typeface="Algerian"/>
              </a:rPr>
              <a:t>AYI</a:t>
            </a:r>
            <a:r>
              <a:rPr dirty="0" sz="1800" spc="-20">
                <a:solidFill>
                  <a:srgbClr val="333333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FAAL</a:t>
            </a:r>
            <a:r>
              <a:rPr dirty="0" sz="1800" spc="-5">
                <a:solidFill>
                  <a:srgbClr val="333333"/>
                </a:solidFill>
                <a:latin typeface="Cambria"/>
                <a:cs typeface="Cambria"/>
              </a:rPr>
              <a:t>İ</a:t>
            </a:r>
            <a:r>
              <a:rPr dirty="0" sz="1800" spc="-5">
                <a:solidFill>
                  <a:srgbClr val="333333"/>
                </a:solidFill>
                <a:latin typeface="Algerian"/>
                <a:cs typeface="Algerian"/>
              </a:rPr>
              <a:t>YETLER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1392301"/>
            <a:ext cx="6774815" cy="5537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360"/>
              </a:lnSpc>
              <a:spcBef>
                <a:spcPts val="21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OKULUMUZDA KARİ GÜNLERİ DÜZENLENEREK TÜRKİYEDE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DÜNYANIN DEĞİŞİK  YERLERİNDEKİ KARİLERİN HAYAT HİKAYELERİ, ÇALIŞMALARI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OKUYUŞLARIYLA İLGİLİ  ÖRNEKLER</a:t>
            </a:r>
            <a:r>
              <a:rPr dirty="0" sz="1200" spc="-2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SUNULDU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8405" y="2283459"/>
            <a:ext cx="5141849" cy="2891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877" y="5781928"/>
            <a:ext cx="5202555" cy="2925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564261"/>
            <a:ext cx="6855459" cy="701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110"/>
              </a:spcBef>
            </a:pPr>
            <a:r>
              <a:rPr dirty="0" sz="1200" spc="-10">
                <a:solidFill>
                  <a:srgbClr val="333333"/>
                </a:solidFill>
                <a:latin typeface="Georgia"/>
                <a:cs typeface="Georgia"/>
              </a:rPr>
              <a:t>ARALIK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AYINDA DİN ÖĞRETİMİ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GENEL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MÜDÜRLÜĞÜ KALİTE TAKİP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SİSTEMİ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FAALİYETLERİ  KAPSAMINDA OKULUMUZUN BELİRLİ YERLERİNE OKUMA KÖŞELERİ OLUŞTURULARAK  ÖĞRENCİLERİMİZİN OKUMA ALIŞKANLIKLARININ ARTTIRILMASI</a:t>
            </a:r>
            <a:r>
              <a:rPr dirty="0" sz="1200" spc="-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AMAÇLANMIŞTIR.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79" y="5772277"/>
            <a:ext cx="6789420" cy="6991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9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ÖĞRENCİLERİMİZİN BAŞARILARININ ARTTIRILMASINA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DİSİPLİN OLAYLARININ EN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AZA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İNDİRGENMESİNE YÖNELİK OKUL REHBERLİK SERVİSİ TARAFINDAN ÖĞRENCİLERİMİZE  ANKETLER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UYGULANDI.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79" y="7756525"/>
            <a:ext cx="6766559" cy="698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0"/>
              </a:spcBef>
            </a:pP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EVİN OKULA YAKINLAŞMASI </a:t>
            </a:r>
            <a:r>
              <a:rPr dirty="0" sz="1200" spc="0">
                <a:solidFill>
                  <a:srgbClr val="333333"/>
                </a:solidFill>
                <a:latin typeface="Georgia"/>
                <a:cs typeface="Georgia"/>
              </a:rPr>
              <a:t>VE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DEĞİŞEN ANNE BABA ROLLERİ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PROJESİ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OKUL İDARESİ </a:t>
            </a:r>
            <a:r>
              <a:rPr dirty="0" sz="1200">
                <a:solidFill>
                  <a:srgbClr val="333333"/>
                </a:solidFill>
                <a:latin typeface="Georgia"/>
                <a:cs typeface="Georgia"/>
              </a:rPr>
              <a:t>VE 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REHBERLİK SERVİSİ TARAFINDAN PLANLAMASI YAPILDI. ANNE BABALARA YÖNELİK  SEMİNER TAKVİMİ</a:t>
            </a:r>
            <a:r>
              <a:rPr dirty="0" sz="1200" spc="-15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333333"/>
                </a:solidFill>
                <a:latin typeface="Georgia"/>
                <a:cs typeface="Georgia"/>
              </a:rPr>
              <a:t>BELİRLENDİ.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1775" y="1709419"/>
            <a:ext cx="4556760" cy="321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85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terms:created xsi:type="dcterms:W3CDTF">2018-05-26T14:45:57Z</dcterms:created>
  <dcterms:modified xsi:type="dcterms:W3CDTF">2018-05-26T14:45:57Z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2018-05-26T00:00:00Z</vt:filetime>
  </property>
  <property fmtid="{D5CDD505-2E9C-101B-9397-08002B2CF9AE}" pid="3" name="Creator">
    <vt:lpwstr>Foxit Software Inc.</vt:lpwstr>
  </property>
  <property fmtid="{D5CDD505-2E9C-101B-9397-08002B2CF9AE}" pid="4" name="LastSaved">
    <vt:filetime>2018-05-26T00:00:00Z</vt:filetime>
  </property>
</Properties>
</file>